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3"/>
  </p:notes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F6F9"/>
    <a:srgbClr val="1F6FBF"/>
    <a:srgbClr val="1A4A6E"/>
    <a:srgbClr val="F3F8FD"/>
    <a:srgbClr val="2E9AD0"/>
    <a:srgbClr val="5F5E5A"/>
    <a:srgbClr val="1A1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3"/>
    <p:restoredTop sz="94621"/>
  </p:normalViewPr>
  <p:slideViewPr>
    <p:cSldViewPr snapToGrid="0">
      <p:cViewPr varScale="1">
        <p:scale>
          <a:sx n="94" d="100"/>
          <a:sy n="94" d="100"/>
        </p:scale>
        <p:origin x="224" y="7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50" Type="http://schemas.openxmlformats.org/officeDocument/2006/relationships/customXml" Target="../customXml/item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C69410-CD88-A846-B92A-25D0F5ED9DB0}" type="datetimeFigureOut">
              <a:rPr lang="de-DE" smtClean="0"/>
              <a:t>29.06.26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55ADE-4C89-3544-B378-CEA3E7DD1B1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1996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solidFill>
          <a:srgbClr val="1A4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619779DD-7F29-756D-B764-04EBB4A9AC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 l="268" r="17983"/>
          <a:stretch>
            <a:fillRect/>
          </a:stretch>
        </p:blipFill>
        <p:spPr>
          <a:xfrm>
            <a:off x="3929468" y="113315"/>
            <a:ext cx="8262532" cy="674468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E81C9365-5E32-6BEC-37C4-9BD324926CD9}"/>
              </a:ext>
            </a:extLst>
          </p:cNvPr>
          <p:cNvSpPr/>
          <p:nvPr userDrawn="1"/>
        </p:nvSpPr>
        <p:spPr>
          <a:xfrm>
            <a:off x="0" y="113315"/>
            <a:ext cx="11670249" cy="6744685"/>
          </a:xfrm>
          <a:prstGeom prst="rect">
            <a:avLst/>
          </a:prstGeom>
          <a:gradFill flip="none" rotWithShape="1">
            <a:gsLst>
              <a:gs pos="0">
                <a:srgbClr val="1A4A6E"/>
              </a:gs>
              <a:gs pos="45000">
                <a:srgbClr val="1A4A6E"/>
              </a:gs>
              <a:gs pos="100000">
                <a:srgbClr val="2E9AD0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4D63D7-44C9-5123-22BF-2AB710D028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306" y="2635904"/>
            <a:ext cx="5217459" cy="874059"/>
          </a:xfrm>
        </p:spPr>
        <p:txBody>
          <a:bodyPr anchor="b">
            <a:normAutofit/>
          </a:bodyPr>
          <a:lstStyle>
            <a:lvl1pPr algn="l">
              <a:defRPr sz="3200">
                <a:solidFill>
                  <a:srgbClr val="F4F6F9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397EAE9-0951-64B6-FF45-275EC1CA53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304" y="4684893"/>
            <a:ext cx="5217458" cy="499087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F3F8F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A634E76-CDE5-6D88-2CC4-2B516F889634}"/>
              </a:ext>
            </a:extLst>
          </p:cNvPr>
          <p:cNvSpPr txBox="1"/>
          <p:nvPr userDrawn="1"/>
        </p:nvSpPr>
        <p:spPr>
          <a:xfrm>
            <a:off x="430305" y="2128073"/>
            <a:ext cx="52174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0" i="0" dirty="0">
                <a:solidFill>
                  <a:srgbClr val="2E9AD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WIRESHARK EDUCATION DAY – Olten CH 2026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604D2312-3617-C029-4E1C-FDA197E1C5F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85318" y="4934436"/>
            <a:ext cx="3899175" cy="1125818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2C27C838-6B9B-4E6D-5BDC-6C855B43848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56193" y="6244094"/>
            <a:ext cx="1219200" cy="500592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7D40D28E-D5F0-7911-1760-07067D820A29}"/>
              </a:ext>
            </a:extLst>
          </p:cNvPr>
          <p:cNvSpPr txBox="1"/>
          <p:nvPr userDrawn="1"/>
        </p:nvSpPr>
        <p:spPr>
          <a:xfrm>
            <a:off x="405447" y="6363585"/>
            <a:ext cx="1346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 err="1">
                <a:solidFill>
                  <a:schemeClr val="bg1"/>
                </a:solidFill>
              </a:rPr>
              <a:t>Sponsored</a:t>
            </a:r>
            <a:r>
              <a:rPr lang="de-DE" sz="1100" b="1" dirty="0">
                <a:solidFill>
                  <a:schemeClr val="bg1"/>
                </a:solidFill>
              </a:rPr>
              <a:t> </a:t>
            </a:r>
            <a:r>
              <a:rPr lang="de-DE" sz="1100" b="1" dirty="0" err="1">
                <a:solidFill>
                  <a:schemeClr val="bg1"/>
                </a:solidFill>
              </a:rPr>
              <a:t>by</a:t>
            </a:r>
            <a:r>
              <a:rPr lang="de-DE" sz="1100" b="1" dirty="0">
                <a:solidFill>
                  <a:schemeClr val="bg1"/>
                </a:solidFill>
              </a:rPr>
              <a:t>: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86DE9EB-F8BE-F42A-AB17-E9E7CDF1D7C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823120" y="6343419"/>
            <a:ext cx="1106348" cy="30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834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BA405C-CC95-62BE-6F92-E184A03B3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000" y="1080000"/>
            <a:ext cx="4680000" cy="10079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67672F5-F921-CC03-B39E-12F2B42E25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4000" y="1080000"/>
            <a:ext cx="6172200" cy="5274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0BA5640-C1C6-B369-2C72-B5B051DB6E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5999" y="2214000"/>
            <a:ext cx="4680000" cy="4140000"/>
          </a:xfrm>
        </p:spPr>
        <p:txBody>
          <a:bodyPr lIns="9000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C3C8F05-00D2-F88C-59E3-165AB32C7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2178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EB8CAB-2254-4DD9-859F-8CED94167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00" y="288000"/>
            <a:ext cx="7920000" cy="503999"/>
          </a:xfrm>
        </p:spPr>
        <p:txBody>
          <a:bodyPr/>
          <a:lstStyle>
            <a:lvl1pPr>
              <a:defRPr sz="2400" b="1">
                <a:solidFill>
                  <a:srgbClr val="1A4A6E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952469-D0AE-BE19-ACC2-663AF0198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29F5DCB-9BDB-B813-E8C3-76C25292C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719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bg>
      <p:bgPr>
        <a:solidFill>
          <a:srgbClr val="1A4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28630FA8-0AEE-E4F0-855A-97A1DAC2CD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7000"/>
          </a:blip>
          <a:stretch>
            <a:fillRect/>
          </a:stretch>
        </p:blipFill>
        <p:spPr>
          <a:xfrm>
            <a:off x="6724650" y="889001"/>
            <a:ext cx="5067300" cy="50673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54C0993-7DC4-E6DF-5180-64159D64C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2565401"/>
            <a:ext cx="6419850" cy="1714500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CB89B9A-1CF2-7E7E-1EFE-A4276F130D20}"/>
              </a:ext>
            </a:extLst>
          </p:cNvPr>
          <p:cNvSpPr/>
          <p:nvPr userDrawn="1"/>
        </p:nvSpPr>
        <p:spPr>
          <a:xfrm>
            <a:off x="831850" y="4470400"/>
            <a:ext cx="4320000" cy="108000"/>
          </a:xfrm>
          <a:prstGeom prst="rect">
            <a:avLst/>
          </a:prstGeom>
          <a:gradFill>
            <a:gsLst>
              <a:gs pos="0">
                <a:srgbClr val="1F6FBF"/>
              </a:gs>
              <a:gs pos="100000">
                <a:srgbClr val="2E9AD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5001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-&#10;überschrift">
    <p:bg>
      <p:bgPr>
        <a:solidFill>
          <a:srgbClr val="1A4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4C0993-7DC4-E6DF-5180-64159D64C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3429000"/>
            <a:ext cx="4603751" cy="1472863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CB89B9A-1CF2-7E7E-1EFE-A4276F130D20}"/>
              </a:ext>
            </a:extLst>
          </p:cNvPr>
          <p:cNvSpPr/>
          <p:nvPr userDrawn="1"/>
        </p:nvSpPr>
        <p:spPr>
          <a:xfrm>
            <a:off x="863600" y="2247564"/>
            <a:ext cx="4320000" cy="108000"/>
          </a:xfrm>
          <a:prstGeom prst="rect">
            <a:avLst/>
          </a:prstGeom>
          <a:gradFill>
            <a:gsLst>
              <a:gs pos="0">
                <a:srgbClr val="1F6FBF"/>
              </a:gs>
              <a:gs pos="100000">
                <a:srgbClr val="2E9AD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E70F70F-D922-8699-FCF0-7D26A67CE91B}"/>
              </a:ext>
            </a:extLst>
          </p:cNvPr>
          <p:cNvSpPr txBox="1"/>
          <p:nvPr userDrawn="1"/>
        </p:nvSpPr>
        <p:spPr>
          <a:xfrm>
            <a:off x="863600" y="1155196"/>
            <a:ext cx="5067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 b="1" dirty="0">
                <a:solidFill>
                  <a:schemeClr val="bg1"/>
                </a:solidFill>
              </a:rPr>
              <a:t>Vielen Dank!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E514A66-6ADE-9B83-CFBF-90D00EA19D3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018998" y="660400"/>
            <a:ext cx="4309402" cy="1244264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16547213-6C95-EF36-A7EA-477B97F0F483}"/>
              </a:ext>
            </a:extLst>
          </p:cNvPr>
          <p:cNvSpPr/>
          <p:nvPr userDrawn="1"/>
        </p:nvSpPr>
        <p:spPr>
          <a:xfrm>
            <a:off x="7373698" y="2301564"/>
            <a:ext cx="3600000" cy="360000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BB71DDAD-5511-3996-F3B1-AD6FF9FB363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463698" y="2398728"/>
            <a:ext cx="3420000" cy="3420000"/>
          </a:xfrm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pPr lvl="0"/>
            <a:r>
              <a:rPr lang="de-DE" dirty="0"/>
              <a:t>QR Code</a:t>
            </a:r>
          </a:p>
        </p:txBody>
      </p:sp>
    </p:spTree>
    <p:extLst>
      <p:ext uri="{BB962C8B-B14F-4D97-AF65-F5344CB8AC3E}">
        <p14:creationId xmlns:p14="http://schemas.microsoft.com/office/powerpoint/2010/main" val="102962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A8DB25-5196-6141-D901-B566A1CCC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67CBD0E-F6AF-8B7E-60E5-6DF99F8DD5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8000" y="1116000"/>
            <a:ext cx="5580000" cy="54016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44C6E7-D02C-4E25-4E19-BE12226945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20000" y="1116000"/>
            <a:ext cx="5580000" cy="5400000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AB0819D-2FCB-64F3-8BF4-0C0699A0A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0339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3EE835-D72A-EC63-EED0-12DA841F0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00" y="288000"/>
            <a:ext cx="7920000" cy="503999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F678102-7689-10EE-7F02-8895B5117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1288537"/>
            <a:ext cx="5580000" cy="360000"/>
          </a:xfrm>
          <a:gradFill>
            <a:gsLst>
              <a:gs pos="0">
                <a:srgbClr val="2E9AD0"/>
              </a:gs>
              <a:gs pos="100000">
                <a:srgbClr val="F3F8FD"/>
              </a:gs>
            </a:gsLst>
            <a:lin ang="10800000" scaled="0"/>
          </a:gradFill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rgbClr val="1F6FB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0DE44E9-4F17-8CF9-A7DD-670A12B110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8000" y="1800001"/>
            <a:ext cx="5580000" cy="476999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AEDEE67-B5F6-8EB6-6B08-ADE4066C4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288537"/>
            <a:ext cx="5580000" cy="360000"/>
          </a:xfrm>
          <a:gradFill>
            <a:gsLst>
              <a:gs pos="0">
                <a:srgbClr val="2E9AD0"/>
              </a:gs>
              <a:gs pos="100000">
                <a:srgbClr val="F3F8FD"/>
              </a:gs>
            </a:gsLst>
            <a:lin ang="10800000" scaled="0"/>
          </a:gradFill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rgbClr val="1F6FB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F262054-CDAD-FC14-735A-AE15C35CC8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20000" y="1800000"/>
            <a:ext cx="5580000" cy="4769999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94D3B22-C4FE-98B1-BF92-AB0799EE6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4256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8F286E-E193-4102-0736-330ABAB20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48382DB-78C0-1809-3991-9A1E72BF9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2335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09E1BF8-2867-70AC-4EE1-0F2CF50F7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8344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7DE2F-F6C0-68E0-6609-6CA21689D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079500"/>
            <a:ext cx="4680000" cy="10079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FD91D8-73B5-618A-84DD-830B7DBEE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79500"/>
            <a:ext cx="5980112" cy="52745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4239D87-59F8-CDE0-8FA6-096B5BB6E5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4800" y="2214000"/>
            <a:ext cx="4680000" cy="4140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8F9D51F-523D-A226-DFBF-C00D72ADB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3428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F220538-B4CD-BF4D-5748-2EB5642D2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00" y="288000"/>
            <a:ext cx="7920000" cy="503999"/>
          </a:xfrm>
          <a:prstGeom prst="rect">
            <a:avLst/>
          </a:prstGeom>
        </p:spPr>
        <p:txBody>
          <a:bodyPr vert="horz" lIns="9000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B03E0F5-8426-209F-8AC0-BE6DFB06F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7400" y="1114727"/>
            <a:ext cx="11520000" cy="540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DA3F47B-7F95-AD2B-AD8C-BBE2713B93D8}"/>
              </a:ext>
            </a:extLst>
          </p:cNvPr>
          <p:cNvSpPr/>
          <p:nvPr userDrawn="1"/>
        </p:nvSpPr>
        <p:spPr>
          <a:xfrm>
            <a:off x="0" y="0"/>
            <a:ext cx="12193200" cy="108000"/>
          </a:xfrm>
          <a:prstGeom prst="rect">
            <a:avLst/>
          </a:prstGeom>
          <a:solidFill>
            <a:srgbClr val="1F6FBF"/>
          </a:solidFill>
          <a:ln>
            <a:solidFill>
              <a:srgbClr val="1F6F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EE41898D-F690-2BF9-D28B-4DBD2C6741E4}"/>
              </a:ext>
            </a:extLst>
          </p:cNvPr>
          <p:cNvSpPr/>
          <p:nvPr userDrawn="1"/>
        </p:nvSpPr>
        <p:spPr>
          <a:xfrm>
            <a:off x="-1200" y="6679079"/>
            <a:ext cx="12193200" cy="180000"/>
          </a:xfrm>
          <a:prstGeom prst="rect">
            <a:avLst/>
          </a:prstGeom>
          <a:solidFill>
            <a:srgbClr val="1A4A6E"/>
          </a:solidFill>
          <a:ln>
            <a:solidFill>
              <a:srgbClr val="1A4A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92E2721-6433-DBF8-41A1-82B0E4D0EA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87000" y="6660000"/>
            <a:ext cx="1905000" cy="19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4F6F9">
                    <a:alpha val="59918"/>
                  </a:srgbClr>
                </a:solidFill>
              </a:defRPr>
            </a:lvl1pPr>
          </a:lstStyle>
          <a:p>
            <a:fld id="{82CC5E15-5BCE-2C4B-A5A2-4AF0DE575633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B9E13E2-2FCC-909C-0274-12F4C6BDA61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  <a:alphaModFix amt="20000"/>
          </a:blip>
          <a:stretch>
            <a:fillRect/>
          </a:stretch>
        </p:blipFill>
        <p:spPr>
          <a:xfrm>
            <a:off x="10908000" y="288000"/>
            <a:ext cx="1093321" cy="1093321"/>
          </a:xfrm>
          <a:prstGeom prst="rect">
            <a:avLst/>
          </a:prstGeom>
          <a:noFill/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85F613D9-33F6-EF79-0D53-1FF6D6074655}"/>
              </a:ext>
            </a:extLst>
          </p:cNvPr>
          <p:cNvSpPr/>
          <p:nvPr userDrawn="1"/>
        </p:nvSpPr>
        <p:spPr>
          <a:xfrm>
            <a:off x="287997" y="885301"/>
            <a:ext cx="11066400" cy="90000"/>
          </a:xfrm>
          <a:prstGeom prst="rect">
            <a:avLst/>
          </a:prstGeom>
          <a:gradFill>
            <a:gsLst>
              <a:gs pos="0">
                <a:srgbClr val="1A4A6E"/>
              </a:gs>
              <a:gs pos="36000">
                <a:srgbClr val="1A4A6E"/>
              </a:gs>
              <a:gs pos="93000">
                <a:srgbClr val="2E9AD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2D13898-40E8-BB4C-1DA4-A26A18A54A0D}"/>
              </a:ext>
            </a:extLst>
          </p:cNvPr>
          <p:cNvSpPr txBox="1"/>
          <p:nvPr userDrawn="1"/>
        </p:nvSpPr>
        <p:spPr>
          <a:xfrm>
            <a:off x="-1201" y="6643584"/>
            <a:ext cx="24760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b="0" i="0" dirty="0">
                <a:solidFill>
                  <a:srgbClr val="F4F6F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Wireshark Education Day – Olten CH 2026</a:t>
            </a:r>
          </a:p>
        </p:txBody>
      </p:sp>
    </p:spTree>
    <p:extLst>
      <p:ext uri="{BB962C8B-B14F-4D97-AF65-F5344CB8AC3E}">
        <p14:creationId xmlns:p14="http://schemas.microsoft.com/office/powerpoint/2010/main" val="2437857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8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A4A6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F6FBF"/>
        </a:buClr>
        <a:buFontTx/>
        <a:buBlip>
          <a:blip r:embed="rId13"/>
        </a:buBlip>
        <a:defRPr sz="2000" b="0" i="0" kern="1200">
          <a:solidFill>
            <a:srgbClr val="1A1A2E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F6FBF"/>
        </a:buClr>
        <a:buFontTx/>
        <a:buBlip>
          <a:blip r:embed="rId13"/>
        </a:buBlip>
        <a:defRPr sz="1800" b="0" i="0" kern="1200">
          <a:solidFill>
            <a:srgbClr val="5F5E5A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F6FBF"/>
        </a:buClr>
        <a:buFontTx/>
        <a:buBlip>
          <a:blip r:embed="rId13"/>
        </a:buBlip>
        <a:defRPr sz="1600" b="0" i="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F6FBF"/>
        </a:buClr>
        <a:buFontTx/>
        <a:buBlip>
          <a:blip r:embed="rId13"/>
        </a:buBlip>
        <a:defRPr sz="1600" b="0" i="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F6FBF"/>
        </a:buClr>
        <a:buFontTx/>
        <a:buBlip>
          <a:blip r:embed="rId13"/>
        </a:buBlip>
        <a:defRPr sz="1600" b="0" i="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DCE7B0-1F4C-70F6-F26C-51D4AD2CED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306" y="2635904"/>
            <a:ext cx="5217459" cy="1301395"/>
          </a:xfrm>
        </p:spPr>
        <p:txBody>
          <a:bodyPr>
            <a:normAutofit fontScale="90000"/>
          </a:bodyPr>
          <a:lstStyle/>
          <a:p>
            <a:r>
              <a:rPr lang="de-DE" dirty="0"/>
              <a:t>Network Labs - Simulierte und virtuelle Netzwerke und deren Analyse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62ABE02-AF3F-8B6C-36F0-ACC7ED9E89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Roland Knall</a:t>
            </a:r>
          </a:p>
        </p:txBody>
      </p:sp>
    </p:spTree>
    <p:extLst>
      <p:ext uri="{BB962C8B-B14F-4D97-AF65-F5344CB8AC3E}">
        <p14:creationId xmlns:p14="http://schemas.microsoft.com/office/powerpoint/2010/main" val="2207734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801F5A-C81C-D4D1-45D4-037068E5C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Use-Cases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F1CD40-1CFE-ED8D-45D5-C7E25196C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r>
              <a:rPr lang="de-DE" dirty="0"/>
              <a:t>Lernen &amp; Education</a:t>
            </a:r>
          </a:p>
          <a:p>
            <a:endParaRPr lang="de-DE" dirty="0"/>
          </a:p>
          <a:p>
            <a:r>
              <a:rPr lang="de-DE" dirty="0"/>
              <a:t>Reproduzieren von Customer-Bugs</a:t>
            </a:r>
          </a:p>
          <a:p>
            <a:endParaRPr lang="de-DE" dirty="0"/>
          </a:p>
          <a:p>
            <a:r>
              <a:rPr lang="de-DE" dirty="0"/>
              <a:t>Pre-</a:t>
            </a:r>
            <a:r>
              <a:rPr lang="de-DE" dirty="0" err="1"/>
              <a:t>Deployment</a:t>
            </a:r>
            <a:r>
              <a:rPr lang="de-DE" dirty="0"/>
              <a:t>-Validation</a:t>
            </a:r>
          </a:p>
          <a:p>
            <a:endParaRPr lang="de-DE" dirty="0"/>
          </a:p>
          <a:p>
            <a:r>
              <a:rPr lang="de-DE" dirty="0"/>
              <a:t>CI/CD für Netzwerke</a:t>
            </a:r>
          </a:p>
          <a:p>
            <a:endParaRPr lang="de-DE" dirty="0"/>
          </a:p>
          <a:p>
            <a:r>
              <a:rPr lang="de-DE" dirty="0"/>
              <a:t>Wireshark-</a:t>
            </a:r>
            <a:r>
              <a:rPr lang="de-DE" dirty="0" err="1"/>
              <a:t>Dissector</a:t>
            </a:r>
            <a:r>
              <a:rPr lang="de-DE" dirty="0"/>
              <a:t>-Entwicklung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AB4D5BF-6D9D-0277-AAA3-209B9157D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2244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568E22-C5FF-DB3C-CC80-B7C7687A3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Wann hilft es nicht?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EB7C0C-A19D-64F9-7164-68739EFC6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Hardware-spezifische Probleme (ASIC, Timing, </a:t>
            </a:r>
            <a:r>
              <a:rPr lang="de-DE" dirty="0" err="1"/>
              <a:t>SerDes</a:t>
            </a:r>
            <a:r>
              <a:rPr lang="de-DE" dirty="0"/>
              <a:t>)</a:t>
            </a:r>
          </a:p>
          <a:p>
            <a:endParaRPr lang="de-DE" dirty="0"/>
          </a:p>
          <a:p>
            <a:r>
              <a:rPr lang="de-DE" dirty="0"/>
              <a:t>Realistische Lastprofile (100G)</a:t>
            </a:r>
          </a:p>
          <a:p>
            <a:endParaRPr lang="de-DE" dirty="0"/>
          </a:p>
          <a:p>
            <a:r>
              <a:rPr lang="de-DE" dirty="0" err="1"/>
              <a:t>Physical</a:t>
            </a:r>
            <a:r>
              <a:rPr lang="de-DE" dirty="0"/>
              <a:t> Layer (Optik, Verkabelung, EMV)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Ein Lab bestätigt **Korrektheit** — nicht **Performance unter realen Bedingungen**.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E05DC87-3089-F71E-0B47-F87E44265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3355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9CFD8F-18C2-E84A-0127-5F4870BE9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Risiken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595EC3-2483-861F-4BE6-E42010FA63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Falsches Vertrauen — *"läuft im Lab"* ≠ *"läuft in Produktion"*</a:t>
            </a:r>
          </a:p>
          <a:p>
            <a:endParaRPr lang="de-DE" dirty="0"/>
          </a:p>
          <a:p>
            <a:r>
              <a:rPr lang="de-DE" dirty="0"/>
              <a:t>Ressourcen-Annahmen — gemeinsamer Kernel, gemeinsame NIC</a:t>
            </a:r>
          </a:p>
          <a:p>
            <a:endParaRPr lang="de-DE" dirty="0"/>
          </a:p>
          <a:p>
            <a:r>
              <a:rPr lang="de-DE" dirty="0"/>
              <a:t>Security — Labs sind offen, nicht produktionsreif</a:t>
            </a:r>
          </a:p>
          <a:p>
            <a:endParaRPr lang="de-DE" dirty="0"/>
          </a:p>
          <a:p>
            <a:r>
              <a:rPr lang="de-DE" dirty="0"/>
              <a:t>Drift — Lab- und </a:t>
            </a:r>
            <a:r>
              <a:rPr lang="de-DE" dirty="0" err="1"/>
              <a:t>Produktionskonfig</a:t>
            </a:r>
            <a:r>
              <a:rPr lang="de-DE" dirty="0"/>
              <a:t> laufen auseinander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CD4893B-B6FC-E23D-EB42-85966BD02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0880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966B7B73-E943-2542-FA94-448C80B2D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ContainerLab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8AD3353-FDF9-CAA4-99E0-ABB5E93A889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287000" y="6659563"/>
            <a:ext cx="1905000" cy="198437"/>
          </a:xfrm>
        </p:spPr>
        <p:txBody>
          <a:bodyPr/>
          <a:lstStyle/>
          <a:p>
            <a:fld id="{82CC5E15-5BCE-2C4B-A5A2-4AF0DE575633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5413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16160C-4EBE-F07A-847A-6C993C12D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Architektur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498411-64C2-8CEF-6948-0AA9A32B75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Go-Binary als </a:t>
            </a:r>
            <a:r>
              <a:rPr lang="de-DE" dirty="0" err="1"/>
              <a:t>Orchestrator</a:t>
            </a:r>
            <a:endParaRPr lang="de-DE" dirty="0"/>
          </a:p>
          <a:p>
            <a:endParaRPr lang="de-DE" dirty="0"/>
          </a:p>
          <a:p>
            <a:r>
              <a:rPr lang="de-DE" dirty="0"/>
              <a:t> Docker + Linux Network Namespaces + </a:t>
            </a:r>
            <a:r>
              <a:rPr lang="de-DE" dirty="0" err="1"/>
              <a:t>veth</a:t>
            </a:r>
            <a:r>
              <a:rPr lang="de-DE" dirty="0"/>
              <a:t>-Pairs</a:t>
            </a:r>
          </a:p>
          <a:p>
            <a:endParaRPr lang="de-DE" dirty="0"/>
          </a:p>
          <a:p>
            <a:r>
              <a:rPr lang="de-DE" dirty="0"/>
              <a:t>Topologie in YAML → **Lab </a:t>
            </a:r>
            <a:r>
              <a:rPr lang="de-DE" dirty="0" err="1"/>
              <a:t>as</a:t>
            </a:r>
            <a:r>
              <a:rPr lang="de-DE" dirty="0"/>
              <a:t> Code**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FBDAC08-70A8-F06B-9B8E-95A981374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14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1600BA8-9D5F-D0DE-2690-085BF1573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7308" y="3662484"/>
            <a:ext cx="7137400" cy="231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586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E9A65D64-CF71-7FAB-5A8F-39B25B63B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629" y="5295408"/>
            <a:ext cx="1890082" cy="129195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F99CEC4-227B-287C-41C7-9E49A7B3C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560" y="1554127"/>
            <a:ext cx="1181100" cy="8128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24ED22A-EF57-061D-2880-7283D5B27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kann </a:t>
            </a:r>
            <a:r>
              <a:rPr lang="de-DE" dirty="0" err="1"/>
              <a:t>ContainerLab</a:t>
            </a:r>
            <a:r>
              <a:rPr lang="de-DE" dirty="0"/>
              <a:t> starten?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A6C096C-7ECE-C65B-4452-B78932EA6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/>
              <a:t>NOS-Container</a:t>
            </a:r>
            <a:r>
              <a:rPr lang="de-DE" dirty="0"/>
              <a:t> — Nokia SR Linux, Arista </a:t>
            </a:r>
            <a:r>
              <a:rPr lang="de-DE" dirty="0" err="1"/>
              <a:t>cEOS</a:t>
            </a:r>
            <a:r>
              <a:rPr lang="de-DE" dirty="0"/>
              <a:t>, Juniper </a:t>
            </a:r>
            <a:r>
              <a:rPr lang="de-DE" dirty="0" err="1"/>
              <a:t>cRPD</a:t>
            </a:r>
            <a:r>
              <a:rPr lang="de-DE" dirty="0"/>
              <a:t>, FRR</a:t>
            </a:r>
          </a:p>
          <a:p>
            <a:r>
              <a:rPr lang="de-DE" b="1" dirty="0"/>
              <a:t>VM-basierte Router</a:t>
            </a:r>
            <a:r>
              <a:rPr lang="de-DE" dirty="0"/>
              <a:t> — Cisco, Juniper (via </a:t>
            </a:r>
            <a:r>
              <a:rPr lang="de-DE" dirty="0" err="1"/>
              <a:t>vrnetlab</a:t>
            </a:r>
            <a:r>
              <a:rPr lang="de-DE" dirty="0"/>
              <a:t>)</a:t>
            </a:r>
          </a:p>
          <a:p>
            <a:r>
              <a:rPr lang="de-DE" b="1" dirty="0"/>
              <a:t>Beliebige Linux-Container</a:t>
            </a:r>
            <a:r>
              <a:rPr lang="de-DE" dirty="0"/>
              <a:t> — Alpine, </a:t>
            </a:r>
            <a:r>
              <a:rPr lang="de-DE" dirty="0" err="1"/>
              <a:t>nginx</a:t>
            </a:r>
            <a:r>
              <a:rPr lang="de-DE" dirty="0"/>
              <a:t>, BIND, ...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Heute fokussieren wir auf </a:t>
            </a:r>
            <a:r>
              <a:rPr lang="de-DE" b="1" dirty="0"/>
              <a:t>Linux-Container als Clients/Server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C487221-EAD5-334F-4FEB-56698A007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15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C4D6AB0-D167-4CC7-6700-73534179F2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4015" y="1554127"/>
            <a:ext cx="2235200" cy="22606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990B0A7-15C1-2D87-3D89-00B34E79E0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1133" y="3637546"/>
            <a:ext cx="1933073" cy="193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852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E20955-E764-C53F-BD89-2513C1374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Topology</a:t>
            </a:r>
            <a:r>
              <a:rPr lang="de-DE" dirty="0"/>
              <a:t> Beschreibung	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41115F-1F0F-04F2-8C94-1EFB3DF55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dirty="0"/>
              <a:t>```</a:t>
            </a:r>
            <a:r>
              <a:rPr lang="de-DE" dirty="0" err="1"/>
              <a:t>yaml</a:t>
            </a:r>
            <a:endParaRPr lang="de-DE" dirty="0"/>
          </a:p>
          <a:p>
            <a:r>
              <a:rPr lang="de-DE" dirty="0" err="1"/>
              <a:t>name</a:t>
            </a:r>
            <a:r>
              <a:rPr lang="de-DE" dirty="0"/>
              <a:t>: web-lab</a:t>
            </a:r>
          </a:p>
          <a:p>
            <a:r>
              <a:rPr lang="de-DE" dirty="0" err="1"/>
              <a:t>topology</a:t>
            </a:r>
            <a:r>
              <a:rPr lang="de-DE" dirty="0"/>
              <a:t>:</a:t>
            </a:r>
          </a:p>
          <a:p>
            <a:r>
              <a:rPr lang="de-DE" dirty="0"/>
              <a:t>  </a:t>
            </a:r>
            <a:r>
              <a:rPr lang="de-DE" dirty="0" err="1"/>
              <a:t>nodes</a:t>
            </a:r>
            <a:r>
              <a:rPr lang="de-DE" dirty="0"/>
              <a:t>:</a:t>
            </a:r>
          </a:p>
          <a:p>
            <a:r>
              <a:rPr lang="de-DE" dirty="0"/>
              <a:t>    </a:t>
            </a:r>
            <a:r>
              <a:rPr lang="de-DE" dirty="0" err="1"/>
              <a:t>client</a:t>
            </a:r>
            <a:r>
              <a:rPr lang="de-DE" dirty="0"/>
              <a:t>:</a:t>
            </a:r>
          </a:p>
          <a:p>
            <a:r>
              <a:rPr lang="de-DE" dirty="0"/>
              <a:t>      </a:t>
            </a:r>
            <a:r>
              <a:rPr lang="de-DE" dirty="0" err="1"/>
              <a:t>kind</a:t>
            </a:r>
            <a:r>
              <a:rPr lang="de-DE" dirty="0"/>
              <a:t>: </a:t>
            </a:r>
            <a:r>
              <a:rPr lang="de-DE" dirty="0" err="1"/>
              <a:t>linux</a:t>
            </a:r>
            <a:endParaRPr lang="de-DE" dirty="0"/>
          </a:p>
          <a:p>
            <a:r>
              <a:rPr lang="de-DE" dirty="0"/>
              <a:t>      </a:t>
            </a:r>
            <a:r>
              <a:rPr lang="de-DE" dirty="0" err="1"/>
              <a:t>image</a:t>
            </a:r>
            <a:r>
              <a:rPr lang="de-DE" dirty="0"/>
              <a:t>: </a:t>
            </a:r>
            <a:r>
              <a:rPr lang="de-DE" dirty="0" err="1"/>
              <a:t>nicolaka</a:t>
            </a:r>
            <a:r>
              <a:rPr lang="de-DE" dirty="0"/>
              <a:t>/</a:t>
            </a:r>
            <a:r>
              <a:rPr lang="de-DE" dirty="0" err="1"/>
              <a:t>netshoot:latest</a:t>
            </a:r>
            <a:endParaRPr lang="de-DE" dirty="0"/>
          </a:p>
          <a:p>
            <a:r>
              <a:rPr lang="de-DE" dirty="0"/>
              <a:t>    </a:t>
            </a:r>
            <a:r>
              <a:rPr lang="de-DE" dirty="0" err="1"/>
              <a:t>dns</a:t>
            </a:r>
            <a:r>
              <a:rPr lang="de-DE" dirty="0"/>
              <a:t>:</a:t>
            </a:r>
          </a:p>
          <a:p>
            <a:r>
              <a:rPr lang="de-DE" dirty="0"/>
              <a:t>      </a:t>
            </a:r>
            <a:r>
              <a:rPr lang="de-DE" dirty="0" err="1"/>
              <a:t>kind</a:t>
            </a:r>
            <a:r>
              <a:rPr lang="de-DE" dirty="0"/>
              <a:t>: </a:t>
            </a:r>
            <a:r>
              <a:rPr lang="de-DE" dirty="0" err="1"/>
              <a:t>linux</a:t>
            </a:r>
            <a:endParaRPr lang="de-DE" dirty="0"/>
          </a:p>
          <a:p>
            <a:r>
              <a:rPr lang="de-DE" dirty="0"/>
              <a:t>      </a:t>
            </a:r>
            <a:r>
              <a:rPr lang="de-DE" dirty="0" err="1"/>
              <a:t>image</a:t>
            </a:r>
            <a:r>
              <a:rPr lang="de-DE" dirty="0"/>
              <a:t>: </a:t>
            </a:r>
            <a:r>
              <a:rPr lang="de-DE" dirty="0" err="1"/>
              <a:t>ubuntu</a:t>
            </a:r>
            <a:r>
              <a:rPr lang="de-DE" dirty="0"/>
              <a:t>/bind9:latest</a:t>
            </a:r>
          </a:p>
          <a:p>
            <a:r>
              <a:rPr lang="de-DE" dirty="0"/>
              <a:t>    web:</a:t>
            </a:r>
          </a:p>
          <a:p>
            <a:r>
              <a:rPr lang="de-DE" dirty="0"/>
              <a:t>      </a:t>
            </a:r>
            <a:r>
              <a:rPr lang="de-DE" dirty="0" err="1"/>
              <a:t>kind</a:t>
            </a:r>
            <a:r>
              <a:rPr lang="de-DE" dirty="0"/>
              <a:t>: </a:t>
            </a:r>
            <a:r>
              <a:rPr lang="de-DE" dirty="0" err="1"/>
              <a:t>linux</a:t>
            </a:r>
            <a:endParaRPr lang="de-DE" dirty="0"/>
          </a:p>
          <a:p>
            <a:r>
              <a:rPr lang="de-DE" dirty="0"/>
              <a:t>      </a:t>
            </a:r>
            <a:r>
              <a:rPr lang="de-DE" dirty="0" err="1"/>
              <a:t>image</a:t>
            </a:r>
            <a:r>
              <a:rPr lang="de-DE" dirty="0"/>
              <a:t>: </a:t>
            </a:r>
            <a:r>
              <a:rPr lang="de-DE" dirty="0" err="1"/>
              <a:t>nginx:alpine</a:t>
            </a:r>
            <a:endParaRPr lang="de-DE" dirty="0"/>
          </a:p>
          <a:p>
            <a:r>
              <a:rPr lang="de-DE" dirty="0"/>
              <a:t>  links:</a:t>
            </a:r>
          </a:p>
          <a:p>
            <a:r>
              <a:rPr lang="de-DE" dirty="0"/>
              <a:t>    - </a:t>
            </a:r>
            <a:r>
              <a:rPr lang="de-DE" dirty="0" err="1"/>
              <a:t>endpoints</a:t>
            </a:r>
            <a:r>
              <a:rPr lang="de-DE" dirty="0"/>
              <a:t>: ["client:eth1", "dns:eth1"]</a:t>
            </a:r>
          </a:p>
          <a:p>
            <a:r>
              <a:rPr lang="de-DE" dirty="0"/>
              <a:t>    - </a:t>
            </a:r>
            <a:r>
              <a:rPr lang="de-DE" dirty="0" err="1"/>
              <a:t>endpoints</a:t>
            </a:r>
            <a:r>
              <a:rPr lang="de-DE" dirty="0"/>
              <a:t>: ["dns:eth2",    "web:eth1"]</a:t>
            </a:r>
          </a:p>
          <a:p>
            <a:r>
              <a:rPr lang="de-DE" dirty="0"/>
              <a:t>```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6327BC3-8C50-EE3A-F031-CACC772FA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16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8ACBE8E-2B77-8F35-F5B1-42A845B2C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400" y="1114726"/>
            <a:ext cx="8596260" cy="539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7129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003963-5717-5E93-486D-D32E8C28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Lebenszyklus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348D5A8-B8B1-35EC-24C5-81A4A17A1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  <a:p>
            <a:pPr marL="0" indent="0" algn="ctr">
              <a:buNone/>
            </a:pPr>
            <a:r>
              <a:rPr lang="de-DE" b="1" dirty="0"/>
              <a:t>Auf einem normalen Laptop: </a:t>
            </a:r>
            <a:r>
              <a:rPr lang="de-DE" b="1" i="1" dirty="0"/>
              <a:t>5–10 Sekunden</a:t>
            </a:r>
            <a:r>
              <a:rPr lang="de-DE" b="1" dirty="0"/>
              <a:t> für Deploy.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AA6E671-9818-EEFF-234E-735E9CF1D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17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01AB100-E614-38D9-70E6-499F3F6D7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2550" y="1368927"/>
            <a:ext cx="69469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148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ADB5A3-8798-7BA1-C77C-C27C284E4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Demo 1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96EC420-FD20-64AF-8F3B-B230800ED91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287000" y="6659563"/>
            <a:ext cx="1905000" cy="198437"/>
          </a:xfrm>
        </p:spPr>
        <p:txBody>
          <a:bodyPr/>
          <a:lstStyle/>
          <a:p>
            <a:fld id="{82CC5E15-5BCE-2C4B-A5A2-4AF0DE575633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4057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5B7762-3996-7C62-37D1-39F045018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wir bauen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1B3E5AE-74F8-8F61-3684-0DE18B152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Drei Linux-Container. Realer Stack. Realer Traffic.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EC9298-1AF7-2C17-2959-9308F9CEA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19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CF02E3D-2E5E-714D-8949-7F9AD2E7B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00" y="1465227"/>
            <a:ext cx="6946900" cy="234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129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090908-419F-9479-B046-87CE003F1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nehmt Ihr mit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1542434-88BA-3596-C33F-B9FABA025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Wann ein Network Lab Sinn macht — und wann nicht</a:t>
            </a:r>
          </a:p>
          <a:p>
            <a:endParaRPr lang="de-DE" dirty="0"/>
          </a:p>
          <a:p>
            <a:r>
              <a:rPr lang="de-DE" dirty="0"/>
              <a:t>Was in 2026 die pragmatischste Wahl ist</a:t>
            </a:r>
          </a:p>
          <a:p>
            <a:endParaRPr lang="de-DE" dirty="0"/>
          </a:p>
          <a:p>
            <a:r>
              <a:rPr lang="de-DE" dirty="0"/>
              <a:t>Wie </a:t>
            </a:r>
            <a:r>
              <a:rPr lang="de-DE" dirty="0" err="1"/>
              <a:t>capture</a:t>
            </a:r>
            <a:r>
              <a:rPr lang="de-DE" dirty="0"/>
              <a:t> ich mit Wireshark</a:t>
            </a:r>
          </a:p>
          <a:p>
            <a:endParaRPr lang="de-DE" dirty="0"/>
          </a:p>
          <a:p>
            <a:r>
              <a:rPr lang="de-DE" dirty="0"/>
              <a:t>Wie nehme ich echte Hardware dazu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69A31C1-ECB1-22F4-7050-6AA695662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52000" y="6660000"/>
            <a:ext cx="1440000" cy="180000"/>
          </a:xfrm>
        </p:spPr>
        <p:txBody>
          <a:bodyPr/>
          <a:lstStyle/>
          <a:p>
            <a:fld id="{82CC5E15-5BCE-2C4B-A5A2-4AF0DE575633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839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329EB1-C163-66FC-4820-597D7FA7E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passiert im Hintergrund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C4568B-B0A5-AAAA-A667-20E4C08F8C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Im Hintergrund passiert</a:t>
            </a:r>
          </a:p>
          <a:p>
            <a:pPr lvl="1"/>
            <a:r>
              <a:rPr lang="de-DE" dirty="0"/>
              <a:t>- Drei Linux **Network Namespaces**</a:t>
            </a:r>
          </a:p>
          <a:p>
            <a:pPr lvl="1"/>
            <a:r>
              <a:rPr lang="de-DE" dirty="0"/>
              <a:t>- Vier **</a:t>
            </a:r>
            <a:r>
              <a:rPr lang="de-DE" dirty="0" err="1"/>
              <a:t>veth</a:t>
            </a:r>
            <a:r>
              <a:rPr lang="de-DE" dirty="0"/>
              <a:t>**-Pairs</a:t>
            </a:r>
          </a:p>
          <a:p>
            <a:pPr lvl="1"/>
            <a:r>
              <a:rPr lang="de-DE" dirty="0"/>
              <a:t>- Bridge bzw. direkte </a:t>
            </a:r>
            <a:r>
              <a:rPr lang="de-DE" dirty="0" err="1"/>
              <a:t>veth</a:t>
            </a:r>
            <a:r>
              <a:rPr lang="de-DE" dirty="0"/>
              <a:t> bei P2P</a:t>
            </a:r>
          </a:p>
          <a:p>
            <a:endParaRPr lang="de-DE" dirty="0"/>
          </a:p>
          <a:p>
            <a:r>
              <a:rPr lang="de-DE" dirty="0"/>
              <a:t>→ Genau das, was der Linux-Kernel normalerweise tut.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	       </a:t>
            </a:r>
            <a:r>
              <a:rPr lang="de-DE" sz="2800" b="1" dirty="0"/>
              <a:t> Nichts simuliert.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DF9BACE-9B99-A5D0-9FFB-2D40AD9F6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20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830F966-98C1-24B4-A8B4-A30C4622F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569" y="1114727"/>
            <a:ext cx="4367905" cy="545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2985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Capturing — vier Wege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1. </a:t>
            </a:r>
            <a:r>
              <a:rPr dirty="0" err="1">
                <a:latin typeface="Consolas"/>
              </a:rPr>
              <a:t>tcpdump</a:t>
            </a:r>
            <a:r>
              <a:rPr dirty="0"/>
              <a:t> </a:t>
            </a:r>
            <a:r>
              <a:rPr dirty="0" err="1"/>
              <a:t>im</a:t>
            </a:r>
            <a:r>
              <a:rPr dirty="0"/>
              <a:t> Container</a:t>
            </a:r>
          </a:p>
          <a:p>
            <a:r>
              <a:rPr dirty="0"/>
              <a:t>2. </a:t>
            </a:r>
            <a:r>
              <a:rPr dirty="0" err="1">
                <a:latin typeface="Consolas"/>
              </a:rPr>
              <a:t>ip</a:t>
            </a:r>
            <a:r>
              <a:rPr dirty="0">
                <a:latin typeface="Consolas"/>
              </a:rPr>
              <a:t> </a:t>
            </a:r>
            <a:r>
              <a:rPr dirty="0" err="1">
                <a:latin typeface="Consolas"/>
              </a:rPr>
              <a:t>netns</a:t>
            </a:r>
            <a:r>
              <a:rPr dirty="0">
                <a:latin typeface="Consolas"/>
              </a:rPr>
              <a:t> exec</a:t>
            </a:r>
            <a:r>
              <a:rPr dirty="0"/>
              <a:t> </a:t>
            </a:r>
            <a:r>
              <a:rPr dirty="0" err="1"/>
              <a:t>vom</a:t>
            </a:r>
            <a:r>
              <a:rPr dirty="0"/>
              <a:t> Host</a:t>
            </a:r>
          </a:p>
          <a:p>
            <a:r>
              <a:rPr dirty="0"/>
              <a:t>3. </a:t>
            </a:r>
            <a:r>
              <a:rPr b="1" dirty="0" err="1"/>
              <a:t>Edgeshark</a:t>
            </a:r>
            <a:r>
              <a:rPr dirty="0"/>
              <a:t> (Web-UI)</a:t>
            </a:r>
          </a:p>
          <a:p>
            <a:r>
              <a:rPr dirty="0"/>
              <a:t>4. VS-Code-</a:t>
            </a:r>
            <a:r>
              <a:rPr dirty="0" err="1"/>
              <a:t>ContainerLab</a:t>
            </a:r>
            <a:r>
              <a:rPr dirty="0"/>
              <a:t>-Extension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tcpdump im Container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✅ Simpel</a:t>
            </a:r>
          </a:p>
          <a:p>
            <a:r>
              <a:t>⚠️ Container braucht </a:t>
            </a:r>
            <a:r>
              <a:rPr>
                <a:latin typeface="Consolas"/>
              </a:rPr>
              <a:t>tcpdump</a:t>
            </a:r>
            <a:r>
              <a:t>, kein Live-View</a:t>
            </a:r>
          </a:p>
        </p:txBody>
      </p:sp>
      <p:pic>
        <p:nvPicPr>
          <p:cNvPr id="4" name="Grafik 3" descr="tcpdump オプション port _ tcpdump 受信 – MSDW">
            <a:extLst>
              <a:ext uri="{FF2B5EF4-FFF2-40B4-BE49-F238E27FC236}">
                <a16:creationId xmlns:a16="http://schemas.microsoft.com/office/drawing/2014/main" id="{BCAB0F59-1F10-60E3-8C9E-C00A6A798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431" y="2192663"/>
            <a:ext cx="7772400" cy="432206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ip netns exec → pipe → Wireshark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✅ Live, kein Zusatztool</a:t>
            </a:r>
          </a:p>
          <a:p>
            <a:r>
              <a:t>⚠️ Lokales Wireshark / SSH-Forwarding nötig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75A77C4-9030-29DC-68EB-4B52B1B30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031" y="2626560"/>
            <a:ext cx="6858000" cy="34417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Edgeshark — der Game-Changer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Open Source von </a:t>
            </a:r>
            <a:r>
              <a:rPr b="1"/>
              <a:t>Siemens</a:t>
            </a:r>
          </a:p>
          <a:p>
            <a:r>
              <a:t>Web-UI auf Port </a:t>
            </a:r>
            <a:r>
              <a:rPr b="1"/>
              <a:t>5001</a:t>
            </a:r>
          </a:p>
          <a:p>
            <a:r>
              <a:t>Klick auf </a:t>
            </a:r>
            <a:r>
              <a:rPr b="1"/>
              <a:t>🦈</a:t>
            </a:r>
            <a:r>
              <a:t> → lokales Wireshark live über </a:t>
            </a:r>
            <a:r>
              <a:rPr>
                <a:latin typeface="Consolas"/>
              </a:rPr>
              <a:t>packetflix://</a:t>
            </a:r>
          </a:p>
          <a:p>
            <a:r>
              <a:t>Voraussetzung: </a:t>
            </a:r>
            <a:r>
              <a:rPr>
                <a:latin typeface="Consolas"/>
              </a:rPr>
              <a:t>cshargextcap</a:t>
            </a:r>
            <a:r>
              <a:t>-Plugin in Wireshark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917407C-0164-0484-93E1-04E6EC597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8442" y="2618588"/>
            <a:ext cx="3659604" cy="365960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A5C8882-D821-62CD-107B-AC9FB54F1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6463" y="1108440"/>
            <a:ext cx="3398119" cy="54062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Edgeshark — wie es funktioniert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000" y="1093933"/>
            <a:ext cx="7508463" cy="5400000"/>
          </a:xfrm>
        </p:spPr>
        <p:txBody>
          <a:bodyPr/>
          <a:lstStyle/>
          <a:p>
            <a:r>
              <a:rPr b="1" dirty="0"/>
              <a:t>Server-</a:t>
            </a:r>
            <a:r>
              <a:rPr b="1" dirty="0" err="1"/>
              <a:t>Seite</a:t>
            </a:r>
            <a:r>
              <a:rPr b="1" dirty="0"/>
              <a:t> (Lab-Host):</a:t>
            </a:r>
          </a:p>
          <a:p>
            <a:r>
              <a:rPr dirty="0" err="1">
                <a:latin typeface="Consolas"/>
              </a:rPr>
              <a:t>edgeshark</a:t>
            </a:r>
            <a:r>
              <a:rPr dirty="0"/>
              <a:t> — Web-UI auf Port 5001</a:t>
            </a:r>
          </a:p>
          <a:p>
            <a:r>
              <a:rPr dirty="0" err="1">
                <a:latin typeface="Consolas"/>
              </a:rPr>
              <a:t>gostwire</a:t>
            </a:r>
            <a:r>
              <a:rPr dirty="0"/>
              <a:t> — Discovery (</a:t>
            </a:r>
            <a:r>
              <a:rPr dirty="0">
                <a:latin typeface="Consolas"/>
              </a:rPr>
              <a:t>/proc/&lt;</a:t>
            </a:r>
            <a:r>
              <a:rPr dirty="0" err="1">
                <a:latin typeface="Consolas"/>
              </a:rPr>
              <a:t>pid</a:t>
            </a:r>
            <a:r>
              <a:rPr dirty="0">
                <a:latin typeface="Consolas"/>
              </a:rPr>
              <a:t>&gt;/ns/net</a:t>
            </a:r>
            <a:r>
              <a:rPr dirty="0"/>
              <a:t> → Container-Mapping)</a:t>
            </a:r>
          </a:p>
          <a:p>
            <a:r>
              <a:rPr dirty="0" err="1">
                <a:latin typeface="Consolas"/>
              </a:rPr>
              <a:t>packetflix</a:t>
            </a:r>
            <a:r>
              <a:rPr dirty="0"/>
              <a:t> — Stream-Gateway, </a:t>
            </a:r>
            <a:r>
              <a:rPr dirty="0" err="1"/>
              <a:t>startet</a:t>
            </a:r>
            <a:r>
              <a:rPr dirty="0"/>
              <a:t> </a:t>
            </a:r>
            <a:r>
              <a:rPr dirty="0" err="1">
                <a:latin typeface="Consolas"/>
              </a:rPr>
              <a:t>dumpcap</a:t>
            </a:r>
            <a:r>
              <a:rPr dirty="0"/>
              <a:t> </a:t>
            </a:r>
            <a:r>
              <a:rPr dirty="0" err="1"/>
              <a:t>im</a:t>
            </a:r>
            <a:r>
              <a:rPr dirty="0"/>
              <a:t> </a:t>
            </a:r>
            <a:r>
              <a:rPr dirty="0" err="1"/>
              <a:t>richtigen</a:t>
            </a:r>
            <a:r>
              <a:rPr dirty="0"/>
              <a:t> Namespace</a:t>
            </a:r>
          </a:p>
          <a:p>
            <a:r>
              <a:rPr b="1" dirty="0"/>
              <a:t>Client-</a:t>
            </a:r>
            <a:r>
              <a:rPr b="1" dirty="0" err="1"/>
              <a:t>Seite</a:t>
            </a:r>
            <a:r>
              <a:rPr b="1" dirty="0"/>
              <a:t> (Capture-Laptop):</a:t>
            </a:r>
          </a:p>
          <a:p>
            <a:r>
              <a:rPr dirty="0" err="1">
                <a:latin typeface="Consolas"/>
              </a:rPr>
              <a:t>cshargextcap</a:t>
            </a:r>
            <a:r>
              <a:rPr dirty="0"/>
              <a:t> — Wireshark-</a:t>
            </a:r>
            <a:r>
              <a:rPr dirty="0" err="1"/>
              <a:t>Extcap</a:t>
            </a:r>
            <a:r>
              <a:rPr dirty="0"/>
              <a:t>-Plugin, </a:t>
            </a:r>
            <a:r>
              <a:rPr dirty="0" err="1"/>
              <a:t>konsumiert</a:t>
            </a:r>
            <a:r>
              <a:rPr dirty="0"/>
              <a:t> den WebSocket-Stream</a:t>
            </a:r>
          </a:p>
          <a:p>
            <a:r>
              <a:rPr dirty="0"/>
              <a:t>URL-Handler (</a:t>
            </a:r>
            <a:r>
              <a:rPr dirty="0" err="1">
                <a:latin typeface="Consolas"/>
              </a:rPr>
              <a:t>Packetflix.app</a:t>
            </a:r>
            <a:r>
              <a:rPr dirty="0"/>
              <a:t> auf macOS) — </a:t>
            </a:r>
            <a:r>
              <a:rPr dirty="0" err="1"/>
              <a:t>vermittelt</a:t>
            </a:r>
            <a:r>
              <a:rPr dirty="0"/>
              <a:t> </a:t>
            </a:r>
            <a:r>
              <a:rPr dirty="0" err="1"/>
              <a:t>zwischen</a:t>
            </a:r>
            <a:r>
              <a:rPr dirty="0"/>
              <a:t> Browser und Wireshark</a:t>
            </a:r>
          </a:p>
          <a:p>
            <a:r>
              <a:rPr dirty="0"/>
              <a:t>→ Browser </a:t>
            </a:r>
            <a:r>
              <a:rPr dirty="0" err="1"/>
              <a:t>kann</a:t>
            </a:r>
            <a:r>
              <a:rPr dirty="0"/>
              <a:t> </a:t>
            </a:r>
            <a:r>
              <a:rPr dirty="0" err="1"/>
              <a:t>keine</a:t>
            </a:r>
            <a:r>
              <a:rPr dirty="0"/>
              <a:t> App </a:t>
            </a:r>
            <a:r>
              <a:rPr dirty="0" err="1"/>
              <a:t>direkt</a:t>
            </a:r>
            <a:r>
              <a:rPr dirty="0"/>
              <a:t> </a:t>
            </a:r>
            <a:r>
              <a:rPr dirty="0" err="1"/>
              <a:t>starten</a:t>
            </a:r>
            <a:r>
              <a:rPr dirty="0"/>
              <a:t>. Daher der </a:t>
            </a:r>
            <a:r>
              <a:rPr dirty="0" err="1"/>
              <a:t>Umweg</a:t>
            </a:r>
            <a:r>
              <a:rPr dirty="0"/>
              <a:t> </a:t>
            </a:r>
            <a:r>
              <a:rPr dirty="0" err="1"/>
              <a:t>über</a:t>
            </a:r>
            <a:r>
              <a:rPr dirty="0"/>
              <a:t> </a:t>
            </a:r>
            <a:r>
              <a:rPr dirty="0" err="1">
                <a:latin typeface="Consolas"/>
              </a:rPr>
              <a:t>packetflix</a:t>
            </a:r>
            <a:r>
              <a:rPr dirty="0">
                <a:latin typeface="Consolas"/>
              </a:rPr>
              <a:t>://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Demo 2 — Capturing live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478C4A3-E584-040C-1042-18E51C108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0610" y="3610278"/>
            <a:ext cx="4237789" cy="307833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Demo-Plan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Edgeshark-UI öffnen (</a:t>
            </a:r>
            <a:r>
              <a:rPr>
                <a:latin typeface="Consolas"/>
              </a:rPr>
              <a:t>http://localhost:5001</a:t>
            </a:r>
            <a:r>
              <a:t>)</a:t>
            </a:r>
          </a:p>
          <a:p>
            <a:r>
              <a:t>2. </a:t>
            </a:r>
            <a:r>
              <a:rPr>
                <a:latin typeface="Consolas"/>
              </a:rPr>
              <a:t>client</a:t>
            </a:r>
            <a:r>
              <a:t> → </a:t>
            </a:r>
            <a:r>
              <a:rPr b="1"/>
              <a:t>`eth1`</a:t>
            </a:r>
            <a:r>
              <a:t> auswählen → Wireshark startet</a:t>
            </a:r>
          </a:p>
          <a:p>
            <a:r>
              <a:t>   </a:t>
            </a:r>
            <a:r>
              <a:rPr i="1"/>
              <a:t>(nicht `eth0` — das ist mgmt-Netz, dort fließt nichts Spannendes)</a:t>
            </a:r>
          </a:p>
          <a:p>
            <a:r>
              <a:t>3. Im Container: </a:t>
            </a:r>
            <a:r>
              <a:rPr>
                <a:latin typeface="Consolas"/>
              </a:rPr>
              <a:t>curl https://web.lab.local</a:t>
            </a:r>
          </a:p>
          <a:p>
            <a:r>
              <a:t>4. In Wireshark: DNS → TCP → TLS-Handshake → HTTP/2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Bonus: TLS-Decrypt mit SSLKEYLOGFILE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Keys in Wireshark einbinden</a:t>
            </a:r>
          </a:p>
          <a:p>
            <a:r>
              <a:t>Klartext sichtbar</a:t>
            </a:r>
          </a:p>
          <a:p>
            <a:r>
              <a:rPr i="1"/>
              <a:t>Möglich, weil </a:t>
            </a:r>
            <a:r>
              <a:rPr b="1" i="1"/>
              <a:t>wir</a:t>
            </a:r>
            <a:r>
              <a:rPr i="1"/>
              <a:t> der Client sind.</a:t>
            </a:r>
          </a:p>
          <a:p>
            <a:r>
              <a:rPr i="1"/>
              <a:t>Genau diese Sichtbarkeit ist der Sinn eines Labs.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Lab evolvieren — v1 → v2: DHCP statt statische 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 v1 hatten Container hartkodierte IPs. Realistischer:</a:t>
            </a:r>
          </a:p>
          <a:p>
            <a:r>
              <a:rPr b="1"/>
              <a:t>ein DHCP-Server in der Topologie.</a:t>
            </a:r>
          </a:p>
          <a:p>
            <a:r>
              <a:rPr>
                <a:latin typeface="Consolas"/>
              </a:rPr>
              <a:t>dns</a:t>
            </a:r>
            <a:r>
              <a:t>-Box: </a:t>
            </a:r>
            <a:r>
              <a:rPr>
                <a:latin typeface="Consolas"/>
              </a:rPr>
              <a:t>bind9</a:t>
            </a:r>
            <a:r>
              <a:t> → </a:t>
            </a:r>
            <a:r>
              <a:rPr>
                <a:latin typeface="Consolas"/>
              </a:rPr>
              <a:t>dnsmasq</a:t>
            </a:r>
            <a:r>
              <a:t> (kann DNS + DHCP)</a:t>
            </a:r>
          </a:p>
          <a:p>
            <a:r>
              <a:rPr>
                <a:latin typeface="Consolas"/>
              </a:rPr>
              <a:t>client</a:t>
            </a:r>
            <a:r>
              <a:t>: kein </a:t>
            </a:r>
            <a:r>
              <a:rPr>
                <a:latin typeface="Consolas"/>
              </a:rPr>
              <a:t>ip addr add</a:t>
            </a:r>
            <a:r>
              <a:t>, sondern </a:t>
            </a:r>
            <a:r>
              <a:rPr>
                <a:latin typeface="Consolas"/>
              </a:rPr>
              <a:t>udhcpc -i eth1</a:t>
            </a:r>
          </a:p>
          <a:p>
            <a:r>
              <a:t>Lab läuft parallel zu v1 (eigene </a:t>
            </a:r>
            <a:r>
              <a:rPr>
                <a:latin typeface="Consolas"/>
              </a:rPr>
              <a:t>mgmt</a:t>
            </a:r>
            <a:r>
              <a:t>-Netz-Range)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AA5C3EB5-AF17-E9BF-3CBB-C501F23AA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Über Mich</a:t>
            </a:r>
            <a:endParaRPr lang="de-DE" dirty="0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24D44180-6CA4-AD39-85FD-44B96F8AE3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/>
              <a:t>25 Jahre Software Entwicklung</a:t>
            </a:r>
          </a:p>
          <a:p>
            <a:endParaRPr lang="de-DE"/>
          </a:p>
          <a:p>
            <a:r>
              <a:rPr lang="de-DE"/>
              <a:t>Angestellter von Profitap</a:t>
            </a:r>
          </a:p>
          <a:p>
            <a:pPr marL="0" indent="0">
              <a:buNone/>
            </a:pPr>
            <a:endParaRPr lang="de-DE"/>
          </a:p>
          <a:p>
            <a:r>
              <a:rPr lang="de-DE"/>
              <a:t>Core Developer seit 2016</a:t>
            </a:r>
          </a:p>
          <a:p>
            <a:endParaRPr lang="de-DE"/>
          </a:p>
          <a:p>
            <a:r>
              <a:rPr lang="de-DE"/>
              <a:t>WTSC Member und WMB Member</a:t>
            </a:r>
          </a:p>
          <a:p>
            <a:endParaRPr lang="de-DE"/>
          </a:p>
          <a:p>
            <a:r>
              <a:rPr lang="de-DE"/>
              <a:t>Familienmensch ;-)</a:t>
            </a:r>
          </a:p>
          <a:p>
            <a:pPr lvl="1"/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4C3D407-7FBB-FDEB-C6DA-FC9F6DD3E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3</a:t>
            </a:fld>
            <a:endParaRPr lang="de-DE"/>
          </a:p>
        </p:txBody>
      </p:sp>
      <p:pic>
        <p:nvPicPr>
          <p:cNvPr id="15" name="Inhaltsplatzhalter 13">
            <a:extLst>
              <a:ext uri="{FF2B5EF4-FFF2-40B4-BE49-F238E27FC236}">
                <a16:creationId xmlns:a16="http://schemas.microsoft.com/office/drawing/2014/main" id="{518F0697-00BF-AC79-5609-D8B9653112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4773"/>
          <a:stretch>
            <a:fillRect/>
          </a:stretch>
        </p:blipFill>
        <p:spPr>
          <a:xfrm>
            <a:off x="6502401" y="987592"/>
            <a:ext cx="5689600" cy="567240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889190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Demo 2b — DHCP live in Wireshark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v1 zerstören, v2 deployen (</a:t>
            </a:r>
            <a:r>
              <a:rPr>
                <a:latin typeface="Consolas"/>
              </a:rPr>
              <a:t>containerlab destroy</a:t>
            </a:r>
            <a:r>
              <a:t> → </a:t>
            </a:r>
            <a:r>
              <a:rPr>
                <a:latin typeface="Consolas"/>
              </a:rPr>
              <a:t>./scripts/deploy.sh</a:t>
            </a:r>
            <a:r>
              <a:t>)</a:t>
            </a:r>
          </a:p>
          <a:p>
            <a:r>
              <a:t>2. Edgeshark-Capture auf </a:t>
            </a:r>
            <a:r>
              <a:rPr>
                <a:latin typeface="Consolas"/>
              </a:rPr>
              <a:t>clab-web-lab-v2-client:eth1</a:t>
            </a:r>
          </a:p>
          <a:p>
            <a:r>
              <a:t>3. Filter: </a:t>
            </a:r>
            <a:r>
              <a:rPr>
                <a:latin typeface="Consolas"/>
              </a:rPr>
              <a:t>bootp</a:t>
            </a:r>
          </a:p>
          <a:p>
            <a:r>
              <a:t>4. </a:t>
            </a:r>
            <a:r>
              <a:rPr>
                <a:latin typeface="Consolas"/>
              </a:rPr>
              <a:t>./scripts/dhcp-demo.sh</a:t>
            </a:r>
            <a:r>
              <a:t> triggert DORA-Tanz</a:t>
            </a:r>
          </a:p>
          <a:p>
            <a:r>
              <a:t>Wireshark zeigt jetzt </a:t>
            </a:r>
            <a:r>
              <a:rPr b="1"/>
              <a:t>vor</a:t>
            </a:r>
            <a:r>
              <a:t> der DNS/TLS-Konversation noch:</a:t>
            </a:r>
          </a:p>
          <a:p>
            <a:r>
              <a:rPr b="1"/>
              <a:t>DISCOVER</a:t>
            </a:r>
            <a:r>
              <a:t> — Broadcast vom Client</a:t>
            </a:r>
          </a:p>
          <a:p>
            <a:r>
              <a:rPr b="1"/>
              <a:t>OFFER</a:t>
            </a:r>
            <a:r>
              <a:t> — dnsmasq schlägt IP vor</a:t>
            </a:r>
          </a:p>
          <a:p>
            <a:r>
              <a:rPr b="1"/>
              <a:t>REQUEST</a:t>
            </a:r>
            <a:r>
              <a:t> — Client bittet formell um die IP</a:t>
            </a:r>
          </a:p>
          <a:p>
            <a:r>
              <a:rPr b="1"/>
              <a:t>ACK</a:t>
            </a:r>
            <a:r>
              <a:t> — dnsmasq bestätigt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Was v2 lehrt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 DHCP OFFER/ACK sichtbar:</a:t>
            </a:r>
          </a:p>
          <a:p>
            <a:r>
              <a:rPr b="1"/>
              <a:t>Option 3</a:t>
            </a:r>
            <a:r>
              <a:t> — Default Router</a:t>
            </a:r>
          </a:p>
          <a:p>
            <a:r>
              <a:rPr b="1"/>
              <a:t>Option 6</a:t>
            </a:r>
            <a:r>
              <a:t> — DNS Server</a:t>
            </a:r>
          </a:p>
          <a:p>
            <a:r>
              <a:rPr b="1"/>
              <a:t>Option 121</a:t>
            </a:r>
            <a:r>
              <a:t> — </a:t>
            </a:r>
            <a:r>
              <a:rPr i="1"/>
              <a:t>Classless Static Route</a:t>
            </a:r>
            <a:r>
              <a:t> (kein Standardwissen!)</a:t>
            </a:r>
          </a:p>
          <a:p>
            <a:r>
              <a:rPr i="1"/>
              <a:t>DHCP-Options sind </a:t>
            </a:r>
            <a:r>
              <a:rPr b="1" i="1"/>
              <a:t>Vorschläge</a:t>
            </a:r>
            <a:r>
              <a:rPr i="1"/>
              <a:t>, keine Befehle.</a:t>
            </a:r>
          </a:p>
          <a:p>
            <a:r>
              <a:rPr i="1"/>
              <a:t>Wie sie angewandt werden, entscheidet der Client.</a:t>
            </a:r>
          </a:p>
          <a:p>
            <a:r>
              <a:t>In Docker: mgmt-Default-Route gewinnt per metric, </a:t>
            </a:r>
            <a:r>
              <a:rPr>
                <a:latin typeface="Consolas"/>
              </a:rPr>
              <a:t>/etc/resolv.conf</a:t>
            </a:r>
            <a:r>
              <a:t> ist</a:t>
            </a:r>
          </a:p>
          <a:p>
            <a:r>
              <a:t>managed. Real-world-Story über DHCP-Erwartungen vs. Realität.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Echte Hardware im Lab — das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Container leben in Namespaces — isoliert</a:t>
            </a:r>
          </a:p>
          <a:p>
            <a:r>
              <a:t>Wie kommt mein </a:t>
            </a:r>
            <a:r>
              <a:rPr b="1"/>
              <a:t>Laptop</a:t>
            </a:r>
            <a:r>
              <a:t> ins Lab?</a:t>
            </a:r>
          </a:p>
          <a:p>
            <a:r>
              <a:t>→ Antwort: </a:t>
            </a:r>
            <a:r>
              <a:rPr>
                <a:latin typeface="Consolas"/>
              </a:rPr>
              <a:t>macvlan</a:t>
            </a:r>
            <a:r>
              <a:t>-Link in der Topology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macvlan-Erweiterung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→ Container </a:t>
            </a:r>
            <a:r>
              <a:rPr>
                <a:latin typeface="Consolas"/>
              </a:rPr>
              <a:t>web</a:t>
            </a:r>
            <a:r>
              <a:t> ist jetzt im </a:t>
            </a:r>
            <a:r>
              <a:rPr b="1"/>
              <a:t>selben L2-Segment</a:t>
            </a:r>
            <a:r>
              <a:t> wie der Laptop.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Setup für den Live-Demo-Punkt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Browser am Laptop → </a:t>
            </a:r>
            <a:r>
              <a:rPr>
                <a:latin typeface="Consolas"/>
              </a:rPr>
              <a:t>https://192.168.50.10</a:t>
            </a:r>
          </a:p>
          <a:p>
            <a:r>
              <a:t>Trifft </a:t>
            </a:r>
            <a:r>
              <a:rPr b="1"/>
              <a:t>echtes nginx</a:t>
            </a:r>
            <a:r>
              <a:t> im Container</a:t>
            </a:r>
          </a:p>
          <a:p>
            <a:r>
              <a:t>Capturing </a:t>
            </a:r>
            <a:r>
              <a:rPr b="1"/>
              <a:t>auf beiden Seiten</a:t>
            </a:r>
            <a:r>
              <a:t> möglich:</a:t>
            </a:r>
          </a:p>
          <a:p>
            <a:r>
              <a:t>  - Edgeshark im Container</a:t>
            </a:r>
          </a:p>
          <a:p>
            <a:r>
              <a:t>  - Wireshark klassisch auf dem Laptop</a:t>
            </a:r>
          </a:p>
          <a:p>
            <a:r>
              <a:t>  - (Optional: TAP dazwischen)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Hardware-Realismus ohne Hardware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i="1"/>
              <a:t>Wir bauen hier nicht "echte Hardware nach"</a:t>
            </a:r>
          </a:p>
          <a:p>
            <a:r>
              <a:rPr i="1"/>
              <a:t>— wir hängen </a:t>
            </a:r>
            <a:r>
              <a:rPr b="1" i="1"/>
              <a:t>echte Hardware dran.</a:t>
            </a:r>
          </a:p>
          <a:p>
            <a:r>
              <a:t>Container-Stack: echt</a:t>
            </a:r>
          </a:p>
          <a:p>
            <a:r>
              <a:t>Browser-Stack: echt</a:t>
            </a:r>
          </a:p>
          <a:p>
            <a:r>
              <a:t>Switch dazwischen: echt</a:t>
            </a:r>
          </a:p>
          <a:p>
            <a:r>
              <a:rPr i="1"/>
              <a:t>Nur die Verkabelung im Lab-Host ist virtuell — und auch nur veth.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Vorteile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b="1"/>
              <a:t>Echte Software, echte Pakete, echte Stacks</a:t>
            </a:r>
          </a:p>
          <a:p>
            <a:r>
              <a:t>Sekundenschneller Deploy</a:t>
            </a:r>
          </a:p>
          <a:p>
            <a:r>
              <a:t>Lab as Code → versionierbar, teilbar</a:t>
            </a:r>
          </a:p>
          <a:p>
            <a:r>
              <a:t>Niedrige Hardware-Schwelle</a:t>
            </a:r>
          </a:p>
          <a:p>
            <a:r>
              <a:t>Ideal für CI/CD und Schulungen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Grenzen — ehrlich bleiben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Kein Hardware-Realismus auf L1/L2</a:t>
            </a:r>
          </a:p>
          <a:p>
            <a:r>
              <a:t>Container-NOS ≠ Hardware-NOS</a:t>
            </a:r>
          </a:p>
          <a:p>
            <a:r>
              <a:t>Performance limitiert (ein Host)</a:t>
            </a:r>
          </a:p>
          <a:p>
            <a:r>
              <a:t>vrnetlab-VMs sind wieder langsamer</a:t>
            </a:r>
          </a:p>
          <a:p>
            <a:r>
              <a:t>Lab-Drift zur Produktion braucht Disziplin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Take-aways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</a:t>
            </a:r>
            <a:r>
              <a:rPr b="1"/>
              <a:t>ContainerLab</a:t>
            </a:r>
            <a:r>
              <a:t> = schnellster Weg zu einem Netz auf dem Laptop</a:t>
            </a:r>
          </a:p>
          <a:p>
            <a:r>
              <a:t>2. </a:t>
            </a:r>
            <a:r>
              <a:rPr b="1"/>
              <a:t>Edgeshark + Wireshark</a:t>
            </a:r>
            <a:r>
              <a:t> via </a:t>
            </a:r>
            <a:r>
              <a:rPr>
                <a:latin typeface="Consolas"/>
              </a:rPr>
              <a:t>packetflix://</a:t>
            </a:r>
            <a:r>
              <a:t> = Capturing ist gelöst</a:t>
            </a:r>
          </a:p>
          <a:p>
            <a:r>
              <a:t>3. </a:t>
            </a:r>
            <a:r>
              <a:rPr b="1"/>
              <a:t>macOS</a:t>
            </a:r>
            <a:r>
              <a:t>: </a:t>
            </a:r>
            <a:r>
              <a:rPr>
                <a:latin typeface="Consolas"/>
              </a:rPr>
              <a:t>.devcontainer/</a:t>
            </a:r>
            <a:r>
              <a:t> mit DOOD = kein VM-Setup mehr nötig</a:t>
            </a:r>
          </a:p>
          <a:p>
            <a:r>
              <a:t>4. </a:t>
            </a:r>
            <a:r>
              <a:rPr b="1"/>
              <a:t>Lab-as-Code = Lab evolvieren</a:t>
            </a:r>
            <a:r>
              <a:t>: v1 → v2 → v3 in Git</a:t>
            </a:r>
          </a:p>
          <a:p>
            <a:r>
              <a:t>5. </a:t>
            </a:r>
            <a:r>
              <a:rPr b="1"/>
              <a:t>macvlan / host link</a:t>
            </a:r>
            <a:r>
              <a:t> = echte Hardware ins Lab</a:t>
            </a:r>
          </a:p>
          <a:p>
            <a:r>
              <a:t>6. Labs </a:t>
            </a:r>
            <a:r>
              <a:rPr b="1"/>
              <a:t>ergänzen</a:t>
            </a:r>
            <a:r>
              <a:t>, sie ersetzen keine Produktionstests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Wie geht's weiter?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Im Repo:</a:t>
            </a:r>
          </a:p>
          <a:p>
            <a:r>
              <a:rPr b="1"/>
              <a:t>`web-lab/`</a:t>
            </a:r>
            <a:r>
              <a:t> — v1 (statisch, bind9)</a:t>
            </a:r>
          </a:p>
          <a:p>
            <a:r>
              <a:rPr b="1"/>
              <a:t>`web-lab-v2/`</a:t>
            </a:r>
            <a:r>
              <a:t> — v2 (DHCP, dnsmasq)</a:t>
            </a:r>
          </a:p>
          <a:p>
            <a:r>
              <a:rPr i="1"/>
              <a:t>`web-lab-v3/`</a:t>
            </a:r>
            <a:r>
              <a:t> — Ausblick: Backend hinter nginx, oder isolated guest VLAN</a:t>
            </a:r>
          </a:p>
          <a:p>
            <a:r>
              <a:rPr i="1"/>
              <a:t>Forken, erweitern, das nächste Protokoll dazuholen.</a:t>
            </a:r>
          </a:p>
          <a:p>
            <a:r>
              <a:rPr i="1"/>
              <a:t>Genau wofür Lab-as-Code da ist.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5A6170D2-A3E1-E929-F490-D6572C7EF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Begrifflichkeiten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9FBAEEB-0AC8-B5D7-2804-25075F44618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287000" y="6659563"/>
            <a:ext cx="1905000" cy="198437"/>
          </a:xfrm>
        </p:spPr>
        <p:txBody>
          <a:bodyPr/>
          <a:lstStyle/>
          <a:p>
            <a:fld id="{82CC5E15-5BCE-2C4B-A5A2-4AF0DE575633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54921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Links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containerlab.dev — inkl. </a:t>
            </a:r>
            <a:r>
              <a:rPr b="1"/>
              <a:t>/macos/</a:t>
            </a:r>
            <a:r>
              <a:t> für Devcontainer-Setup</a:t>
            </a:r>
          </a:p>
          <a:p>
            <a:r>
              <a:t>github.com/siemens/edgeshark</a:t>
            </a:r>
          </a:p>
          <a:p>
            <a:r>
              <a:t>wireshark.org — Wireshark </a:t>
            </a:r>
            <a:r>
              <a:rPr b="1"/>
              <a:t>4.4.1+</a:t>
            </a:r>
            <a:r>
              <a:t> mit </a:t>
            </a:r>
            <a:r>
              <a:rPr>
                <a:latin typeface="Consolas"/>
              </a:rPr>
              <a:t>cshargextcap</a:t>
            </a:r>
          </a:p>
          <a:p>
            <a:r>
              <a:rPr i="1"/>
              <a:t>(eigener Repo-Link für Slides + Topology-Files)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027286B-998F-0860-D262-8EF71D223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Nächstes Thema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26CF363-22D2-F26B-5894-A0C7638A1E3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287000" y="6659563"/>
            <a:ext cx="1905000" cy="198437"/>
          </a:xfrm>
        </p:spPr>
        <p:txBody>
          <a:bodyPr/>
          <a:lstStyle/>
          <a:p>
            <a:fld id="{82CC5E15-5BCE-2C4B-A5A2-4AF0DE575633}" type="slidenum">
              <a:rPr lang="de-DE" smtClean="0"/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771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4C94CA46-8627-B8B0-9567-229A335FB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Lasst uns ein paar Begriffe klären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C91CB36B-D622-A334-DD32-DD70F97F58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3200" b="1" dirty="0"/>
              <a:t>Simulation</a:t>
            </a:r>
            <a:endParaRPr lang="de-DE" b="1" dirty="0"/>
          </a:p>
          <a:p>
            <a:pPr lvl="1"/>
            <a:r>
              <a:rPr lang="de-DE" dirty="0"/>
              <a:t>Mathematisches Modell</a:t>
            </a:r>
          </a:p>
          <a:p>
            <a:pPr lvl="1"/>
            <a:r>
              <a:rPr lang="de-DE" dirty="0"/>
              <a:t>kein echter Stack</a:t>
            </a:r>
          </a:p>
          <a:p>
            <a:pPr lvl="1"/>
            <a:r>
              <a:rPr lang="de-DE" dirty="0"/>
              <a:t>Beispiele: </a:t>
            </a:r>
            <a:r>
              <a:rPr lang="de-DE" i="1" dirty="0"/>
              <a:t>ns-3, </a:t>
            </a:r>
            <a:r>
              <a:rPr lang="de-DE" i="1" dirty="0" err="1"/>
              <a:t>OMNeT</a:t>
            </a:r>
            <a:r>
              <a:rPr lang="de-DE" i="1" dirty="0"/>
              <a:t>++</a:t>
            </a:r>
          </a:p>
          <a:p>
            <a:pPr lvl="1"/>
            <a:endParaRPr lang="de-DE" i="1" dirty="0"/>
          </a:p>
          <a:p>
            <a:r>
              <a:rPr lang="de-DE" sz="3200" b="1" dirty="0"/>
              <a:t>Emulation</a:t>
            </a:r>
            <a:endParaRPr lang="de-DE" b="1" dirty="0"/>
          </a:p>
          <a:p>
            <a:pPr lvl="1"/>
            <a:r>
              <a:rPr lang="de-DE" dirty="0"/>
              <a:t>Echter </a:t>
            </a:r>
            <a:r>
              <a:rPr lang="de-DE" dirty="0" err="1"/>
              <a:t>stack</a:t>
            </a:r>
            <a:r>
              <a:rPr lang="de-DE" dirty="0"/>
              <a:t> auf nachgebildeter Hardware</a:t>
            </a:r>
          </a:p>
          <a:p>
            <a:pPr lvl="1"/>
            <a:r>
              <a:rPr lang="de-DE" dirty="0"/>
              <a:t>Beispiele: </a:t>
            </a:r>
            <a:r>
              <a:rPr lang="de-DE" b="1" dirty="0"/>
              <a:t>GNS3, </a:t>
            </a:r>
            <a:r>
              <a:rPr lang="de-DE" b="1" dirty="0" err="1"/>
              <a:t>IOSv</a:t>
            </a:r>
            <a:endParaRPr lang="de-DE" b="1" dirty="0"/>
          </a:p>
          <a:p>
            <a:pPr lvl="1"/>
            <a:endParaRPr lang="de-DE" dirty="0"/>
          </a:p>
          <a:p>
            <a:r>
              <a:rPr lang="de-DE" sz="3200" b="1" dirty="0"/>
              <a:t>Virtualisierung</a:t>
            </a:r>
            <a:endParaRPr lang="de-DE" b="1" dirty="0"/>
          </a:p>
          <a:p>
            <a:pPr lvl="1"/>
            <a:r>
              <a:rPr lang="de-DE" dirty="0"/>
              <a:t>Echter Stack in Container/VM</a:t>
            </a:r>
          </a:p>
          <a:p>
            <a:pPr lvl="1"/>
            <a:r>
              <a:rPr lang="de-DE" dirty="0"/>
              <a:t>Beispiele: </a:t>
            </a:r>
            <a:r>
              <a:rPr lang="de-DE" b="1" dirty="0" err="1"/>
              <a:t>ContainerLab</a:t>
            </a:r>
            <a:r>
              <a:rPr lang="de-DE" b="1" dirty="0"/>
              <a:t>, EVE-NG</a:t>
            </a:r>
          </a:p>
          <a:p>
            <a:pPr lvl="1"/>
            <a:endParaRPr lang="de-DE" b="1" dirty="0"/>
          </a:p>
          <a:p>
            <a:r>
              <a:rPr lang="de-DE" b="1" dirty="0"/>
              <a:t>Uns interessieren nur echte Pakete mit echtem Code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30E4BC0-5697-9860-CE00-2E69FB2F9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5426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E964BB-CDA7-DEFC-6368-9CCA2C2D2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Spektrum: billig &amp; schnell – teuer &amp; realistisch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8F6E9977-27E8-64BA-61DB-5DE4B68D439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 err="1"/>
              <a:t>ContainerLab</a:t>
            </a:r>
            <a:r>
              <a:rPr lang="de-DE" dirty="0"/>
              <a:t> ist im </a:t>
            </a:r>
            <a:r>
              <a:rPr lang="de-DE" b="1" dirty="0"/>
              <a:t>Sweet Spot</a:t>
            </a:r>
          </a:p>
          <a:p>
            <a:endParaRPr lang="de-DE" dirty="0"/>
          </a:p>
          <a:p>
            <a:pPr lvl="1"/>
            <a:r>
              <a:rPr lang="de-DE" dirty="0"/>
              <a:t>Echte Software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Sekunden statt Minuten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Lab-</a:t>
            </a:r>
            <a:r>
              <a:rPr lang="de-DE" dirty="0" err="1"/>
              <a:t>as</a:t>
            </a:r>
            <a:r>
              <a:rPr lang="de-DE" dirty="0"/>
              <a:t>-Code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28F69E3-F871-97AF-0B8A-F3A2DCBAAE5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5F4D1B4-4DBA-7953-286A-4BA14252F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2103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167FE8-2C08-7E92-46EF-6F98ADD4E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Kurz zu den Alternativen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1EE921-88EA-7D7C-E496-4A34EBE10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GNS3 / EVE-NG</a:t>
            </a:r>
          </a:p>
          <a:p>
            <a:endParaRPr lang="de-DE" dirty="0"/>
          </a:p>
          <a:p>
            <a:r>
              <a:rPr lang="de-DE" dirty="0"/>
              <a:t>VM-zentriert → langsam, RAM-hungrig</a:t>
            </a:r>
          </a:p>
          <a:p>
            <a:endParaRPr lang="de-DE" dirty="0"/>
          </a:p>
          <a:p>
            <a:r>
              <a:rPr lang="de-DE" dirty="0"/>
              <a:t>Lizenz-Themen bei kommerziellen Images</a:t>
            </a:r>
          </a:p>
          <a:p>
            <a:endParaRPr lang="de-DE" dirty="0"/>
          </a:p>
          <a:p>
            <a:r>
              <a:rPr lang="de-DE" dirty="0"/>
              <a:t>GUI-getrieben → schlecht </a:t>
            </a:r>
            <a:r>
              <a:rPr lang="de-DE" dirty="0" err="1"/>
              <a:t>versionierbar</a:t>
            </a:r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ABER: für Cisco/Juniper-Hardware-Routing weiterhin sinnvoll.</a:t>
            </a:r>
          </a:p>
          <a:p>
            <a:endParaRPr lang="de-DE" dirty="0"/>
          </a:p>
          <a:p>
            <a:r>
              <a:rPr lang="de-DE" dirty="0"/>
              <a:t>Die Tools sind **komplementär**, nicht konkurrierend.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409F456-7969-17A9-3BEB-683C96524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9297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37B3A4FA-47F7-557D-8C12-A5A95AEC7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4828" y="2726711"/>
            <a:ext cx="5696722" cy="365729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88A640C-C7A3-DEE5-CB25-5ADA5D458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ContainerLab</a:t>
            </a:r>
            <a:r>
              <a:rPr lang="de-DE" dirty="0"/>
              <a:t> ist der Winner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0D6008-310A-E12D-628C-A0D1A17FA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Docker </a:t>
            </a:r>
            <a:r>
              <a:rPr lang="de-DE" dirty="0" err="1"/>
              <a:t>Compose</a:t>
            </a:r>
            <a:r>
              <a:rPr lang="de-DE" dirty="0"/>
              <a:t> für Netzwerke</a:t>
            </a:r>
          </a:p>
          <a:p>
            <a:endParaRPr lang="de-DE" dirty="0"/>
          </a:p>
          <a:p>
            <a:r>
              <a:rPr lang="de-DE" dirty="0"/>
              <a:t>Aber mit echtem Layer 2 </a:t>
            </a:r>
            <a:r>
              <a:rPr lang="de-DE" dirty="0" err="1"/>
              <a:t>Wiring</a:t>
            </a:r>
            <a:r>
              <a:rPr lang="de-DE" dirty="0"/>
              <a:t> zwischen den Containern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E8406FA-774C-C9DF-DAB9-9CE1BAE1E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5E15-5BCE-2C4B-A5A2-4AF0DE575633}" type="slidenum">
              <a:rPr lang="de-DE" smtClean="0"/>
              <a:t>8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44C9B59-3DD0-FD7B-4463-055F09AE3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3600" y="1114727"/>
            <a:ext cx="27559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691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400ED9C2-90DF-C3B1-5C0E-164AD84BD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Wie, Was, Wann?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9BDB682-9D61-F603-2D7F-09DA6F5D37D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287000" y="6659563"/>
            <a:ext cx="1905000" cy="198437"/>
          </a:xfrm>
        </p:spPr>
        <p:txBody>
          <a:bodyPr/>
          <a:lstStyle/>
          <a:p>
            <a:fld id="{82CC5E15-5BCE-2C4B-A5A2-4AF0DE575633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1700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Wireshark">
      <a:dk1>
        <a:srgbClr val="1A1A2E"/>
      </a:dk1>
      <a:lt1>
        <a:srgbClr val="FFFFFF"/>
      </a:lt1>
      <a:dk2>
        <a:srgbClr val="1A496E"/>
      </a:dk2>
      <a:lt2>
        <a:srgbClr val="F3F6F9"/>
      </a:lt2>
      <a:accent1>
        <a:srgbClr val="1F6FBF"/>
      </a:accent1>
      <a:accent2>
        <a:srgbClr val="2E9AD0"/>
      </a:accent2>
      <a:accent3>
        <a:srgbClr val="5BC3A0"/>
      </a:accent3>
      <a:accent4>
        <a:srgbClr val="E8A020"/>
      </a:accent4>
      <a:accent5>
        <a:srgbClr val="C0382B"/>
      </a:accent5>
      <a:accent6>
        <a:srgbClr val="8E44AD"/>
      </a:accent6>
      <a:hlink>
        <a:srgbClr val="2E9AD0"/>
      </a:hlink>
      <a:folHlink>
        <a:srgbClr val="5B498A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9F90EF2B254DD4CB709A716E653796A" ma:contentTypeVersion="19" ma:contentTypeDescription="Ein neues Dokument erstellen." ma:contentTypeScope="" ma:versionID="dd479fe211f8eb2adb3c3f52850f5895">
  <xsd:schema xmlns:xsd="http://www.w3.org/2001/XMLSchema" xmlns:xs="http://www.w3.org/2001/XMLSchema" xmlns:p="http://schemas.microsoft.com/office/2006/metadata/properties" xmlns:ns2="7d8d6545-311d-49cc-aef9-b7e07b51032c" xmlns:ns3="597e36e8-8901-4dd1-8147-0deaf5f188c3" targetNamespace="http://schemas.microsoft.com/office/2006/metadata/properties" ma:root="true" ma:fieldsID="250319a44fbdeac69a651cf0d8ec0b81" ns2:_="" ns3:_="">
    <xsd:import namespace="7d8d6545-311d-49cc-aef9-b7e07b51032c"/>
    <xsd:import namespace="597e36e8-8901-4dd1-8147-0deaf5f188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8d6545-311d-49cc-aef9-b7e07b5103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89e045be-7856-4602-9937-244403d18f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e36e8-8901-4dd1-8147-0deaf5f188c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fa867fa-0e6f-4b24-b39d-e9f28bce5e5d}" ma:internalName="TaxCatchAll" ma:showField="CatchAllData" ma:web="597e36e8-8901-4dd1-8147-0deaf5f188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d8d6545-311d-49cc-aef9-b7e07b51032c">
      <Terms xmlns="http://schemas.microsoft.com/office/infopath/2007/PartnerControls"/>
    </lcf76f155ced4ddcb4097134ff3c332f>
    <TaxCatchAll xmlns="597e36e8-8901-4dd1-8147-0deaf5f188c3" xsi:nil="true"/>
  </documentManagement>
</p:properties>
</file>

<file path=customXml/itemProps1.xml><?xml version="1.0" encoding="utf-8"?>
<ds:datastoreItem xmlns:ds="http://schemas.openxmlformats.org/officeDocument/2006/customXml" ds:itemID="{8E05C810-3AE9-42D5-9CEB-59A09D66A660}"/>
</file>

<file path=customXml/itemProps2.xml><?xml version="1.0" encoding="utf-8"?>
<ds:datastoreItem xmlns:ds="http://schemas.openxmlformats.org/officeDocument/2006/customXml" ds:itemID="{66C5260D-5682-4B89-B342-902CCB5286BF}"/>
</file>

<file path=customXml/itemProps3.xml><?xml version="1.0" encoding="utf-8"?>
<ds:datastoreItem xmlns:ds="http://schemas.openxmlformats.org/officeDocument/2006/customXml" ds:itemID="{C4A2D70E-B915-4B5C-A271-944480E48CD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1350</Words>
  <Application>Microsoft Macintosh PowerPoint</Application>
  <PresentationFormat>Breitbild</PresentationFormat>
  <Paragraphs>279</Paragraphs>
  <Slides>41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41</vt:i4>
      </vt:variant>
    </vt:vector>
  </HeadingPairs>
  <TitlesOfParts>
    <vt:vector size="48" baseType="lpstr">
      <vt:lpstr>Aptos</vt:lpstr>
      <vt:lpstr>Arial</vt:lpstr>
      <vt:lpstr>Calibri</vt:lpstr>
      <vt:lpstr>Consolas</vt:lpstr>
      <vt:lpstr>Segoe UI</vt:lpstr>
      <vt:lpstr>Segoe UI Light</vt:lpstr>
      <vt:lpstr>Office</vt:lpstr>
      <vt:lpstr>Network Labs - Simulierte und virtuelle Netzwerke und deren Analyse</vt:lpstr>
      <vt:lpstr>Was nehmt Ihr mit</vt:lpstr>
      <vt:lpstr>Über Mich</vt:lpstr>
      <vt:lpstr>Begrifflichkeiten</vt:lpstr>
      <vt:lpstr>Lasst uns ein paar Begriffe klären</vt:lpstr>
      <vt:lpstr>Spektrum: billig &amp; schnell – teuer &amp; realistisch</vt:lpstr>
      <vt:lpstr>Kurz zu den Alternativen</vt:lpstr>
      <vt:lpstr>ContainerLab ist der Winner</vt:lpstr>
      <vt:lpstr>Wie, Was, Wann?</vt:lpstr>
      <vt:lpstr>Use-Cases</vt:lpstr>
      <vt:lpstr>Wann hilft es nicht?</vt:lpstr>
      <vt:lpstr>Risiken</vt:lpstr>
      <vt:lpstr>ContainerLab</vt:lpstr>
      <vt:lpstr>Architektur</vt:lpstr>
      <vt:lpstr>Was kann ContainerLab starten?</vt:lpstr>
      <vt:lpstr>Topology Beschreibung </vt:lpstr>
      <vt:lpstr>Lebenszyklus</vt:lpstr>
      <vt:lpstr>Demo 1</vt:lpstr>
      <vt:lpstr>Was wir bauen</vt:lpstr>
      <vt:lpstr>Was passiert im Hintergrund</vt:lpstr>
      <vt:lpstr>Capturing — vier Wege</vt:lpstr>
      <vt:lpstr>tcpdump im Container</vt:lpstr>
      <vt:lpstr>ip netns exec → pipe → Wireshark</vt:lpstr>
      <vt:lpstr>Edgeshark — der Game-Changer</vt:lpstr>
      <vt:lpstr>Edgeshark — wie es funktioniert</vt:lpstr>
      <vt:lpstr>Demo 2 — Capturing live</vt:lpstr>
      <vt:lpstr>Demo-Plan</vt:lpstr>
      <vt:lpstr>Bonus: TLS-Decrypt mit SSLKEYLOGFILE</vt:lpstr>
      <vt:lpstr>Lab evolvieren — v1 → v2: DHCP statt statische IPs</vt:lpstr>
      <vt:lpstr>Demo 2b — DHCP live in Wireshark</vt:lpstr>
      <vt:lpstr>Was v2 lehrt</vt:lpstr>
      <vt:lpstr>Echte Hardware im Lab — das Problem</vt:lpstr>
      <vt:lpstr>macvlan-Erweiterung</vt:lpstr>
      <vt:lpstr>Setup für den Live-Demo-Punkt</vt:lpstr>
      <vt:lpstr>Hardware-Realismus ohne Hardware</vt:lpstr>
      <vt:lpstr>Vorteile</vt:lpstr>
      <vt:lpstr>Grenzen — ehrlich bleiben</vt:lpstr>
      <vt:lpstr>Take-aways</vt:lpstr>
      <vt:lpstr>Wie geht's weiter?</vt:lpstr>
      <vt:lpstr>Links</vt:lpstr>
      <vt:lpstr>Nächstes Thema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Roland Knall</dc:creator>
  <cp:lastModifiedBy>Roland Knall</cp:lastModifiedBy>
  <cp:revision>11</cp:revision>
  <dcterms:created xsi:type="dcterms:W3CDTF">2026-05-03T07:17:40Z</dcterms:created>
  <dcterms:modified xsi:type="dcterms:W3CDTF">2026-06-29T15:10:29Z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0x01010029F90EF2B254DD4CB709A716E653796A</vt:lpwstr>
  </property>
</Properties>
</file>